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oxima Nova Condensed Bold" charset="1" panose="02000506030000020004"/>
      <p:regular r:id="rId17"/>
    </p:embeddedFont>
    <p:embeddedFont>
      <p:font typeface="Touvlo" charset="1" panose="020B0604030403020204"/>
      <p:regular r:id="rId18"/>
    </p:embeddedFont>
    <p:embeddedFont>
      <p:font typeface="Touvlo Bold" charset="1" panose="020B0804030403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362950" y="361950"/>
            <a:ext cx="1562100" cy="18288000"/>
            <a:chOff x="0" y="0"/>
            <a:chExt cx="41141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417" cy="4816592"/>
            </a:xfrm>
            <a:custGeom>
              <a:avLst/>
              <a:gdLst/>
              <a:ahLst/>
              <a:cxnLst/>
              <a:rect r="r" b="b" t="t" l="l"/>
              <a:pathLst>
                <a:path h="4816592" w="411417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CD1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71450"/>
              <a:ext cx="411417" cy="464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0"/>
            <a:ext cx="8991600" cy="8724900"/>
            <a:chOff x="0" y="0"/>
            <a:chExt cx="1035548" cy="1004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548" cy="1004833"/>
            </a:xfrm>
            <a:custGeom>
              <a:avLst/>
              <a:gdLst/>
              <a:ahLst/>
              <a:cxnLst/>
              <a:rect r="r" b="b" t="t" l="l"/>
              <a:pathLst>
                <a:path h="1004833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004833"/>
                  </a:lnTo>
                  <a:lnTo>
                    <a:pt x="0" y="1004833"/>
                  </a:lnTo>
                  <a:close/>
                </a:path>
              </a:pathLst>
            </a:custGeom>
            <a:blipFill>
              <a:blip r:embed="rId2"/>
              <a:stretch>
                <a:fillRect l="-276" t="0" r="-2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5300" y="1208723"/>
            <a:ext cx="8324850" cy="3601470"/>
            <a:chOff x="0" y="0"/>
            <a:chExt cx="11099800" cy="48019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11099800" cy="3676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b="true" sz="10499">
                  <a:solidFill>
                    <a:srgbClr val="A1B5D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Information Systems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46640"/>
              <a:ext cx="11088400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7"/>
                </a:lnSpc>
              </a:pPr>
              <a:r>
                <a:rPr lang="en-US" sz="2962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Transforming Data into Action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79524" y="9230208"/>
            <a:ext cx="6073801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2"/>
              </a:lnSpc>
            </a:pPr>
            <a:r>
              <a:rPr lang="en-US" sz="2962">
                <a:solidFill>
                  <a:srgbClr val="3B4F70"/>
                </a:solidFill>
                <a:latin typeface="Touvlo"/>
                <a:ea typeface="Touvlo"/>
                <a:cs typeface="Touvlo"/>
                <a:sym typeface="Touvlo"/>
              </a:rPr>
              <a:t>Nagy Corp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31592" y="9119140"/>
            <a:ext cx="3974833" cy="677964"/>
            <a:chOff x="0" y="0"/>
            <a:chExt cx="5299778" cy="90395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19659"/>
              <a:ext cx="529977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3B4F70"/>
                  </a:solidFill>
                  <a:latin typeface="Touvlo"/>
                  <a:ea typeface="Touvlo"/>
                  <a:cs typeface="Touvlo"/>
                  <a:sym typeface="Touvlo"/>
                </a:rPr>
                <a:t>the Doctor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299778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b="true" sz="2567">
                  <a:solidFill>
                    <a:srgbClr val="3B4F7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PRESENTED TO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20750" y="9124400"/>
            <a:ext cx="4000500" cy="672697"/>
            <a:chOff x="0" y="0"/>
            <a:chExt cx="5334000" cy="8969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412637"/>
              <a:ext cx="53340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3B4F70"/>
                  </a:solidFill>
                  <a:latin typeface="Touvlo"/>
                  <a:ea typeface="Touvlo"/>
                  <a:cs typeface="Touvlo"/>
                  <a:sym typeface="Touvlo"/>
                </a:rPr>
                <a:t>Nagy Mohamad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334000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b="true" sz="2567">
                  <a:solidFill>
                    <a:srgbClr val="3B4F7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PRESENTED BY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750" y="9120050"/>
            <a:ext cx="495645" cy="576750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E2A3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89101" y="39061"/>
            <a:ext cx="8498899" cy="10247939"/>
            <a:chOff x="0" y="0"/>
            <a:chExt cx="812800" cy="980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80071"/>
            </a:xfrm>
            <a:custGeom>
              <a:avLst/>
              <a:gdLst/>
              <a:ahLst/>
              <a:cxnLst/>
              <a:rect r="r" b="b" t="t" l="l"/>
              <a:pathLst>
                <a:path h="9800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0071"/>
                  </a:lnTo>
                  <a:lnTo>
                    <a:pt x="0" y="980071"/>
                  </a:lnTo>
                  <a:close/>
                </a:path>
              </a:pathLst>
            </a:custGeom>
            <a:blipFill>
              <a:blip r:embed="rId2"/>
              <a:stretch>
                <a:fillRect l="-40352" t="0" r="-4035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55610" y="671441"/>
            <a:ext cx="7650345" cy="129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13"/>
              </a:lnSpc>
              <a:spcBef>
                <a:spcPct val="0"/>
              </a:spcBef>
            </a:pPr>
            <a:r>
              <a:rPr lang="en-US" b="true" sz="9713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Practical Side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610" y="1918298"/>
            <a:ext cx="6565335" cy="192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3"/>
              </a:lnSpc>
              <a:spcBef>
                <a:spcPct val="0"/>
              </a:spcBef>
            </a:pPr>
            <a:r>
              <a:rPr lang="en-US" b="true" sz="2780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Application F</a:t>
            </a:r>
            <a:r>
              <a:rPr lang="en-US" b="true" sz="27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o</a:t>
            </a:r>
            <a:r>
              <a:rPr lang="en-US" b="true" sz="27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c</a:t>
            </a:r>
            <a:r>
              <a:rPr lang="en-US" b="true" sz="27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u</a:t>
            </a:r>
            <a:r>
              <a:rPr lang="en-US" b="true" sz="27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s: 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Using Action Resea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ch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to b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id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 the g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ap 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be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w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en technical and social problems, as discussed in Chap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</a:t>
            </a:r>
            <a:r>
              <a:rPr lang="en-US" sz="27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er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610" y="4057278"/>
            <a:ext cx="8888390" cy="239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b="true" sz="2295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Practical Example (IS Failure):</a:t>
            </a:r>
            <a:r>
              <a:rPr lang="en-US" sz="2295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The L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ndon Amb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lance Se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vice. The system was undertaken as a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p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redomin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ntly technical solution to a p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oblem in 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hi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hly socio-cultu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ra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l environment. The failure was 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p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artly attributed to a lack of participant involvement from care staff, w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 found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developers' terminology impene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</a:t>
            </a:r>
            <a:r>
              <a:rPr lang="en-US" sz="2295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610" y="6685035"/>
            <a:ext cx="8678460" cy="261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3"/>
              </a:lnSpc>
              <a:spcBef>
                <a:spcPct val="0"/>
              </a:spcBef>
            </a:pPr>
            <a:r>
              <a:rPr lang="en-US" b="true" sz="2480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Practical Recommendati</a:t>
            </a:r>
            <a:r>
              <a:rPr lang="en-US" b="true" sz="24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o</a:t>
            </a:r>
            <a:r>
              <a:rPr lang="en-US" b="true" sz="24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n (IS S</a:t>
            </a:r>
            <a:r>
              <a:rPr lang="en-US" b="true" sz="24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u</a:t>
            </a:r>
            <a:r>
              <a:rPr lang="en-US" b="true" sz="24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ccess):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Implement Action Resea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ch. This involves having those involved in and affected by the system actively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par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ticip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te in definin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the p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oblem 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nd the solution. This is a 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p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ractical way to manage t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'pat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te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rns of activity' (emergent strategy) and address human-centric comple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x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</a:t>
            </a:r>
            <a:r>
              <a:rPr lang="en-US" sz="24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8000" y="129669"/>
            <a:ext cx="12192000" cy="10287000"/>
            <a:chOff x="0" y="0"/>
            <a:chExt cx="985553" cy="831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5553" cy="831560"/>
            </a:xfrm>
            <a:custGeom>
              <a:avLst/>
              <a:gdLst/>
              <a:ahLst/>
              <a:cxnLst/>
              <a:rect r="r" b="b" t="t" l="l"/>
              <a:pathLst>
                <a:path h="831560" w="985553">
                  <a:moveTo>
                    <a:pt x="14605" y="0"/>
                  </a:moveTo>
                  <a:lnTo>
                    <a:pt x="970948" y="0"/>
                  </a:lnTo>
                  <a:cubicBezTo>
                    <a:pt x="979014" y="0"/>
                    <a:pt x="985553" y="6539"/>
                    <a:pt x="985553" y="14605"/>
                  </a:cubicBezTo>
                  <a:lnTo>
                    <a:pt x="985553" y="816955"/>
                  </a:lnTo>
                  <a:cubicBezTo>
                    <a:pt x="985553" y="825021"/>
                    <a:pt x="979014" y="831560"/>
                    <a:pt x="970948" y="831560"/>
                  </a:cubicBezTo>
                  <a:lnTo>
                    <a:pt x="14605" y="831560"/>
                  </a:lnTo>
                  <a:cubicBezTo>
                    <a:pt x="10732" y="831560"/>
                    <a:pt x="7017" y="830021"/>
                    <a:pt x="4278" y="827282"/>
                  </a:cubicBezTo>
                  <a:cubicBezTo>
                    <a:pt x="1539" y="824543"/>
                    <a:pt x="0" y="820828"/>
                    <a:pt x="0" y="816955"/>
                  </a:cubicBezTo>
                  <a:lnTo>
                    <a:pt x="0" y="14605"/>
                  </a:lnTo>
                  <a:cubicBezTo>
                    <a:pt x="0" y="6539"/>
                    <a:pt x="6539" y="0"/>
                    <a:pt x="1460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259" r="0" b="-925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7162800"/>
            <a:chOff x="0" y="0"/>
            <a:chExt cx="1287005" cy="1107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7005" cy="1107355"/>
            </a:xfrm>
            <a:custGeom>
              <a:avLst/>
              <a:gdLst/>
              <a:ahLst/>
              <a:cxnLst/>
              <a:rect r="r" b="b" t="t" l="l"/>
              <a:pathLst>
                <a:path h="1107355" w="128700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>
              <a:blip r:embed="rId2"/>
              <a:stretch>
                <a:fillRect l="-243" t="0" r="-2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A1B5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838200"/>
            <a:ext cx="6886575" cy="865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Information Systems Strategy: Theoretical Foundations and the Reality of System Failure 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96400" y="8104822"/>
            <a:ext cx="7913050" cy="886873"/>
            <a:chOff x="0" y="0"/>
            <a:chExt cx="10550733" cy="11824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55073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trike="noStrike" u="none">
                  <a:solidFill>
                    <a:srgbClr val="A1B5D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TRANSFORMING DATA FOR EFFECTIVE USE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9507"/>
              <a:ext cx="10550733" cy="47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22"/>
                </a:lnSpc>
                <a:spcBef>
                  <a:spcPct val="0"/>
                </a:spcBef>
              </a:pPr>
              <a:r>
                <a:rPr lang="en-US" sz="2158" strike="noStrike" u="none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Information systems move to human-centred approach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A1B5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20617" y="0"/>
            <a:ext cx="4491093" cy="2996784"/>
          </a:xfrm>
          <a:custGeom>
            <a:avLst/>
            <a:gdLst/>
            <a:ahLst/>
            <a:cxnLst/>
            <a:rect r="r" b="b" t="t" l="l"/>
            <a:pathLst>
              <a:path h="2996784" w="4491093">
                <a:moveTo>
                  <a:pt x="0" y="0"/>
                </a:moveTo>
                <a:lnTo>
                  <a:pt x="4491093" y="0"/>
                </a:lnTo>
                <a:lnTo>
                  <a:pt x="4491093" y="2996784"/>
                </a:lnTo>
                <a:lnTo>
                  <a:pt x="0" y="299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858" y="514028"/>
            <a:ext cx="12639675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The Need for Theoretical Foundations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858" y="3079490"/>
            <a:ext cx="15932348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Key Idea: </a:t>
            </a:r>
            <a:r>
              <a:rPr lang="en-US" sz="2699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Hist</a:t>
            </a:r>
            <a:r>
              <a:rPr lang="en-US" sz="2699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orically, Information Systems Strategy (ISS) was viewed objectively as something to be 'planned' or 'designed towards'.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67625" y="4456170"/>
            <a:ext cx="5086358" cy="348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43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The text argues f</a:t>
            </a:r>
            <a:r>
              <a:rPr lang="en-US" sz="2843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or a reassessment of ISS based on corporate strategy and information systems, promoting a more human-centred, participative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4704" y="4465695"/>
            <a:ext cx="5381460" cy="318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4"/>
              </a:lnSpc>
              <a:spcBef>
                <a:spcPct val="0"/>
              </a:spcBef>
            </a:pPr>
            <a:r>
              <a:rPr lang="en-US" sz="3039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This appr</a:t>
            </a:r>
            <a:r>
              <a:rPr lang="en-US" sz="3039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oach is critical because strategic problems are often less amenable to simple, fixed-plan solutions, especially with rapid technological change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5448300" cy="4476750"/>
            <a:chOff x="0" y="0"/>
            <a:chExt cx="1474019" cy="1211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2"/>
              <a:stretch>
                <a:fillRect l="-11569" t="0" r="-1156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458700" y="1462281"/>
            <a:ext cx="5448300" cy="4476750"/>
            <a:chOff x="0" y="0"/>
            <a:chExt cx="1474019" cy="1211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3"/>
              <a:stretch>
                <a:fillRect l="-11569" t="0" r="-1156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A1B5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6750" y="838200"/>
            <a:ext cx="9959851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</a:t>
            </a:r>
            <a:r>
              <a:rPr lang="en-US" b="true" sz="8499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ocial Theory and the Paradigm Problem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6750" y="8104809"/>
            <a:ext cx="5448300" cy="2021205"/>
            <a:chOff x="0" y="0"/>
            <a:chExt cx="7264400" cy="26949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A1B5D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CORE TOPIC: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48547"/>
              <a:ext cx="7264400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Understanding the theoretical underpinnings of ISS begins with social theory.</a:t>
              </a:r>
            </a:p>
            <a:p>
              <a:pPr algn="l" marL="0" indent="0" lvl="0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72950" y="6143029"/>
            <a:ext cx="5901647" cy="3808557"/>
            <a:chOff x="0" y="0"/>
            <a:chExt cx="7868862" cy="507807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7868862" cy="713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b="true" sz="3249">
                  <a:solidFill>
                    <a:srgbClr val="A1B5D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KEY APPROACHES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98943"/>
              <a:ext cx="7868862" cy="4479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6"/>
                </a:lnSpc>
              </a:pPr>
              <a:r>
                <a:rPr lang="en-US" sz="2383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Key Appro</a:t>
              </a:r>
              <a:r>
                <a:rPr lang="en-US" sz="2383" u="none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aches:</a:t>
              </a:r>
            </a:p>
            <a:p>
              <a:pPr algn="l" marL="514502" indent="-257251" lvl="1">
                <a:lnSpc>
                  <a:spcPts val="3336"/>
                </a:lnSpc>
                <a:buFont typeface="Arial"/>
                <a:buChar char="•"/>
              </a:pPr>
              <a:r>
                <a:rPr lang="en-US" sz="2383" u="none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Social Systems Theory: Explores information systems and strategy.</a:t>
              </a:r>
            </a:p>
            <a:p>
              <a:pPr algn="l" marL="514502" indent="-257251" lvl="1">
                <a:lnSpc>
                  <a:spcPts val="3336"/>
                </a:lnSpc>
                <a:buFont typeface="Arial"/>
                <a:buChar char="•"/>
              </a:pPr>
              <a:r>
                <a:rPr lang="en-US" sz="2383" u="none">
                  <a:solidFill>
                    <a:srgbClr val="A1B5D8"/>
                  </a:solidFill>
                  <a:latin typeface="Touvlo"/>
                  <a:ea typeface="Touvlo"/>
                  <a:cs typeface="Touvlo"/>
                  <a:sym typeface="Touvlo"/>
                </a:rPr>
                <a:t>Critical Social Theory and Critical Systems Thinking: Provides a framework that goes beyond purely technical or objective approaches.</a:t>
              </a:r>
            </a:p>
            <a:p>
              <a:pPr algn="l" marL="0" indent="0" lvl="0">
                <a:lnSpc>
                  <a:spcPts val="333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399655" y="3295650"/>
            <a:ext cx="5773295" cy="264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036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The main c</a:t>
            </a:r>
            <a:r>
              <a:rPr lang="en-US" sz="3036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onsideration is the debate around managing IS as a mixture of technical and social issues within a broader organizational context.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201192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192" cy="1184737"/>
            </a:xfrm>
            <a:custGeom>
              <a:avLst/>
              <a:gdLst/>
              <a:ahLst/>
              <a:cxnLst/>
              <a:rect r="r" b="b" t="t" l="l"/>
              <a:pathLst>
                <a:path h="1184737" w="1201192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13372" t="0" r="-1337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-3206" y="709869"/>
            <a:ext cx="7861331" cy="195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1"/>
              </a:lnSpc>
            </a:pPr>
            <a:r>
              <a:rPr lang="en-US" b="true" sz="7591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</a:t>
            </a:r>
            <a:r>
              <a:rPr lang="en-US" b="true" sz="7591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 Critical Systems Perspective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698" y="3011670"/>
            <a:ext cx="6559140" cy="243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 b="tru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Concept: Critical Systems Thinking </a:t>
            </a:r>
            <a:r>
              <a:rPr lang="en-US" sz="2748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is a framework that can synthesize the objective ('hard') and subjective ('soft' or human-centred) aspects of IS.</a:t>
            </a:r>
          </a:p>
          <a:p>
            <a:pPr algn="l" marL="0" indent="0" lvl="0">
              <a:lnSpc>
                <a:spcPts val="398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53698" y="5388501"/>
            <a:ext cx="6559140" cy="20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8"/>
              </a:lnSpc>
              <a:spcBef>
                <a:spcPct val="0"/>
              </a:spcBef>
            </a:pPr>
            <a:r>
              <a:rPr lang="en-US" b="true" sz="2848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It acknowledges that IS must be studied within the context of both technical systems and human activity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698" y="7735488"/>
            <a:ext cx="6102236" cy="200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8"/>
              </a:lnSpc>
              <a:spcBef>
                <a:spcPct val="0"/>
              </a:spcBef>
            </a:pPr>
            <a:r>
              <a:rPr lang="en-US" b="true" sz="2848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This perspective is crucial for developing a robust strategic framework for information systems.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2348858" cy="2316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8858" cy="2316681"/>
            </a:xfrm>
            <a:custGeom>
              <a:avLst/>
              <a:gdLst/>
              <a:ahLst/>
              <a:cxnLst/>
              <a:rect r="r" b="b" t="t" l="l"/>
              <a:pathLst>
                <a:path h="2316681" w="2348858">
                  <a:moveTo>
                    <a:pt x="0" y="0"/>
                  </a:moveTo>
                  <a:lnTo>
                    <a:pt x="2348858" y="0"/>
                  </a:lnTo>
                  <a:lnTo>
                    <a:pt x="2348858" y="2316681"/>
                  </a:lnTo>
                  <a:lnTo>
                    <a:pt x="0" y="2316681"/>
                  </a:lnTo>
                  <a:close/>
                </a:path>
              </a:pathLst>
            </a:custGeom>
            <a:blipFill>
              <a:blip r:embed="rId2"/>
              <a:stretch>
                <a:fillRect l="-15833" t="0" r="-1583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470360"/>
            <a:ext cx="7203003" cy="210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9"/>
              </a:lnSpc>
              <a:spcBef>
                <a:spcPct val="0"/>
              </a:spcBef>
            </a:pPr>
            <a:r>
              <a:rPr lang="en-US" b="true" sz="8039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R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ea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li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y 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o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System F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l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ur</a:t>
            </a:r>
            <a:r>
              <a:rPr lang="en-US" b="true" sz="803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346237"/>
            <a:ext cx="7203003" cy="273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9"/>
              </a:lnSpc>
              <a:spcBef>
                <a:spcPct val="0"/>
              </a:spcBef>
            </a:pPr>
            <a:r>
              <a:rPr lang="en-US" b="true" sz="3142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Start</a:t>
            </a:r>
            <a:r>
              <a:rPr lang="en-US" b="true" sz="31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ling </a:t>
            </a:r>
            <a:r>
              <a:rPr lang="en-US" b="true" sz="31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St</a:t>
            </a:r>
            <a:r>
              <a:rPr lang="en-US" b="true" sz="31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atist</a:t>
            </a:r>
            <a:r>
              <a:rPr lang="en-US" b="true" sz="31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ic: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St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d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ies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have co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ncl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ded tha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 u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p to 90% of Info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mat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on Technolog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y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(IT) inv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es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tm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nt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d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ot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me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et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ir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set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per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fo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m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an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ce 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go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l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528248"/>
            <a:ext cx="7203003" cy="273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9"/>
              </a:lnSpc>
              <a:spcBef>
                <a:spcPct val="0"/>
              </a:spcBef>
            </a:pPr>
            <a:r>
              <a:rPr lang="en-US" b="true" sz="31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Primary Causes:</a:t>
            </a:r>
            <a:r>
              <a:rPr lang="en-US" sz="31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The technology-led nature of the development process and a lack of attention to human and organizational factors.</a:t>
            </a:r>
          </a:p>
          <a:p>
            <a:pPr algn="l" marL="0" indent="0" lvl="0">
              <a:lnSpc>
                <a:spcPts val="4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182292" cy="1166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292" cy="1166096"/>
            </a:xfrm>
            <a:custGeom>
              <a:avLst/>
              <a:gdLst/>
              <a:ahLst/>
              <a:cxnLst/>
              <a:rect r="r" b="b" t="t" l="l"/>
              <a:pathLst>
                <a:path h="1166096" w="1182292">
                  <a:moveTo>
                    <a:pt x="0" y="0"/>
                  </a:moveTo>
                  <a:lnTo>
                    <a:pt x="1182292" y="0"/>
                  </a:lnTo>
                  <a:lnTo>
                    <a:pt x="1182292" y="1166096"/>
                  </a:lnTo>
                  <a:lnTo>
                    <a:pt x="0" y="1166096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171450"/>
            <a:ext cx="7553325" cy="360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22"/>
              </a:lnSpc>
            </a:pPr>
            <a:r>
              <a:rPr lang="en-US" b="true" sz="9322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Classifica</a:t>
            </a:r>
            <a:r>
              <a:rPr lang="en-US" b="true" sz="9322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tion of Information Systems Failure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59" y="4060779"/>
            <a:ext cx="7515966" cy="176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4"/>
              </a:lnSpc>
              <a:spcBef>
                <a:spcPct val="0"/>
              </a:spcBef>
            </a:pPr>
            <a:r>
              <a:rPr lang="en-US" b="true" sz="2346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Correspondence failure:</a:t>
            </a:r>
            <a:r>
              <a:rPr lang="en-US" sz="2346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The completed system does not match the specification determined in advance.</a:t>
            </a:r>
          </a:p>
          <a:p>
            <a:pPr algn="l" marL="0" indent="0" lvl="0">
              <a:lnSpc>
                <a:spcPts val="454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652957"/>
            <a:ext cx="7515966" cy="120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4"/>
              </a:lnSpc>
              <a:spcBef>
                <a:spcPct val="0"/>
              </a:spcBef>
            </a:pPr>
            <a:r>
              <a:rPr lang="en-US" b="true" sz="2346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Process failure: </a:t>
            </a:r>
            <a:r>
              <a:rPr lang="en-US" sz="2346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Failure in the development process, such as a cost overrun or inability to complete development.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7255154"/>
            <a:ext cx="7553325" cy="126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4"/>
              </a:lnSpc>
              <a:spcBef>
                <a:spcPct val="0"/>
              </a:spcBef>
            </a:pPr>
            <a:r>
              <a:rPr lang="en-US" b="true" sz="2346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Interaction failure: </a:t>
            </a:r>
            <a:r>
              <a:rPr lang="en-US" sz="2346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Users fail to use the 'system' sufficiently, effectively rendering it a failure.</a:t>
            </a:r>
          </a:p>
          <a:p>
            <a:pPr algn="l" marL="0" indent="0" lvl="0">
              <a:lnSpc>
                <a:spcPts val="370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477621"/>
            <a:ext cx="7049299" cy="79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4"/>
              </a:lnSpc>
              <a:spcBef>
                <a:spcPct val="0"/>
              </a:spcBef>
            </a:pPr>
            <a:r>
              <a:rPr lang="en-US" b="true" sz="2346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Expectation failure: </a:t>
            </a:r>
            <a:r>
              <a:rPr lang="en-US" sz="2346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The completed 'system' fails to meet the expectations of its participants.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82752" y="0"/>
            <a:ext cx="8705248" cy="10287000"/>
            <a:chOff x="0" y="0"/>
            <a:chExt cx="5969366" cy="7054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02365" y="328416"/>
              <a:ext cx="5166523" cy="6397173"/>
            </a:xfrm>
            <a:custGeom>
              <a:avLst/>
              <a:gdLst/>
              <a:ahLst/>
              <a:cxnLst/>
              <a:rect r="r" b="b" t="t" l="l"/>
              <a:pathLst>
                <a:path h="6397173" w="5166523">
                  <a:moveTo>
                    <a:pt x="0" y="0"/>
                  </a:moveTo>
                  <a:lnTo>
                    <a:pt x="5166524" y="0"/>
                  </a:lnTo>
                  <a:lnTo>
                    <a:pt x="5166524" y="6397173"/>
                  </a:lnTo>
                  <a:lnTo>
                    <a:pt x="0" y="6397173"/>
                  </a:lnTo>
                  <a:close/>
                </a:path>
              </a:pathLst>
            </a:custGeom>
            <a:blipFill>
              <a:blip r:embed="rId2"/>
              <a:stretch>
                <a:fillRect l="-42780" t="0" r="-4278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59338" y="767047"/>
            <a:ext cx="9466674" cy="232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14"/>
              </a:lnSpc>
              <a:spcBef>
                <a:spcPct val="0"/>
              </a:spcBef>
            </a:pPr>
            <a:r>
              <a:rPr lang="en-US" b="true" sz="8914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The Key to Success: User Involvement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9338" y="3767765"/>
            <a:ext cx="8377262" cy="99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3"/>
              </a:lnSpc>
              <a:spcBef>
                <a:spcPct val="0"/>
              </a:spcBef>
            </a:pPr>
            <a:r>
              <a:rPr lang="en-US" b="true" sz="2880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Solution</a:t>
            </a:r>
            <a:r>
              <a:rPr lang="en-US" sz="2880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: A key factor in Information Systems (IS) success is user involvement.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338" y="5095875"/>
            <a:ext cx="8377262" cy="192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The human-centred approach recognizes that understanding human activity is at least as important as understanding organizational or technological issues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338" y="7350312"/>
            <a:ext cx="7892875" cy="192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Action Resea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r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ch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 :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i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technique that involves users in both the st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ra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ic and ope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ra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tional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p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rocess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t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o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nhance sys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em success.</a:t>
            </a:r>
          </a:p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A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4223" y="0"/>
            <a:ext cx="10243777" cy="10287000"/>
          </a:xfrm>
          <a:custGeom>
            <a:avLst/>
            <a:gdLst/>
            <a:ahLst/>
            <a:cxnLst/>
            <a:rect r="r" b="b" t="t" l="l"/>
            <a:pathLst>
              <a:path h="10287000" w="10243777">
                <a:moveTo>
                  <a:pt x="0" y="0"/>
                </a:moveTo>
                <a:lnTo>
                  <a:pt x="10243777" y="0"/>
                </a:lnTo>
                <a:lnTo>
                  <a:pt x="10243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998" y="480716"/>
            <a:ext cx="5673712" cy="128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9"/>
              </a:lnSpc>
              <a:spcBef>
                <a:spcPct val="0"/>
              </a:spcBef>
            </a:pPr>
            <a:r>
              <a:rPr lang="en-US" b="true" sz="974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 </a:t>
            </a:r>
            <a:r>
              <a:rPr lang="en-US" b="true" sz="9749" strike="noStrike" u="none">
                <a:solidFill>
                  <a:srgbClr val="A1B5D8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Mind 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998" y="2097401"/>
            <a:ext cx="5492530" cy="149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9"/>
              </a:lnSpc>
              <a:spcBef>
                <a:spcPct val="0"/>
              </a:spcBef>
            </a:pPr>
            <a:r>
              <a:rPr lang="en-US" b="true" sz="28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Link 1 (Theory): </a:t>
            </a:r>
            <a:r>
              <a:rPr lang="en-US" sz="28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Critical Systems Thinking → Technical &amp; Social Issues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998" y="4089484"/>
            <a:ext cx="6032817" cy="240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Link 2 (Problem):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System Failure (90% non-compliance) → Classification (Correspondence, Process, Interaction, Expectation Failure)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998" y="7467472"/>
            <a:ext cx="5861109" cy="143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2742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Link 3 (S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o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l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u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tion):</a:t>
            </a:r>
            <a:r>
              <a:rPr lang="en-US" b="true" sz="2742" strike="noStrike" u="none">
                <a:solidFill>
                  <a:srgbClr val="A1B5D8"/>
                </a:solidFill>
                <a:latin typeface="Touvlo Bold"/>
                <a:ea typeface="Touvlo Bold"/>
                <a:cs typeface="Touvlo Bold"/>
                <a:sym typeface="Touvlo Bold"/>
              </a:rPr>
              <a:t>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Use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r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 Involvement → Action Rese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ar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c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h 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→ Stra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te</a:t>
            </a:r>
            <a:r>
              <a:rPr lang="en-US" sz="2742" strike="noStrike" u="none">
                <a:solidFill>
                  <a:srgbClr val="A1B5D8"/>
                </a:solidFill>
                <a:latin typeface="Touvlo"/>
                <a:ea typeface="Touvlo"/>
                <a:cs typeface="Touvlo"/>
                <a:sym typeface="Touvlo"/>
              </a:rPr>
              <a:t>gic Success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DAG697hykUg</dc:identifier>
  <dcterms:modified xsi:type="dcterms:W3CDTF">2011-08-01T06:04:30Z</dcterms:modified>
  <cp:revision>1</cp:revision>
  <dc:title>Nagy Corp</dc:title>
</cp:coreProperties>
</file>